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erriweather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erriweather-bold.fntdata"/><Relationship Id="rId12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boldItalic.fntdata"/><Relationship Id="rId14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1477448b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1477448b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1477448b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1477448b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Eco: The Last Haven is set in a world destroyed by environmental collapse.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As a </a:t>
            </a:r>
            <a:r>
              <a:rPr lang="es" sz="1200"/>
              <a:t>result</a:t>
            </a:r>
            <a:r>
              <a:rPr lang="es" sz="1200"/>
              <a:t>, humanity is almost extinct, and only small groups of survivors remain.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However there is still hope.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You play as a leader with the mission to rebuild a society in harmony with nature.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Players must balance survival with resource management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to create/build a self-sustaining and secure home.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1477448b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1477448b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1477448b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1477448b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1477448b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1477448b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“Eco: The Last Haven combines realism with soft, hand-painted textures.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colors are dark, showing the world’s desolation, with green accents symbolizing hope for humanity.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Players will explore abandoned urban areas, forests, and reclaimed environments.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isn’t just a survival game; It’s an immersive experience that invites players to slow down, appreciate the beauty of nature's resilience, and make choices."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1477448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1477448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12.jp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10" Type="http://schemas.openxmlformats.org/officeDocument/2006/relationships/image" Target="../media/image1.png"/><Relationship Id="rId9" Type="http://schemas.openxmlformats.org/officeDocument/2006/relationships/image" Target="../media/image16.jpg"/><Relationship Id="rId5" Type="http://schemas.openxmlformats.org/officeDocument/2006/relationships/image" Target="../media/image12.jpg"/><Relationship Id="rId6" Type="http://schemas.openxmlformats.org/officeDocument/2006/relationships/image" Target="../media/image14.png"/><Relationship Id="rId7" Type="http://schemas.openxmlformats.org/officeDocument/2006/relationships/image" Target="../media/image7.jp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3.jpg"/><Relationship Id="rId5" Type="http://schemas.openxmlformats.org/officeDocument/2006/relationships/image" Target="../media/image9.jpg"/><Relationship Id="rId6" Type="http://schemas.openxmlformats.org/officeDocument/2006/relationships/image" Target="../media/image11.jp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50000"/>
          </a:blip>
          <a:srcRect b="0" l="22861" r="14142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525" y="975750"/>
            <a:ext cx="3604800" cy="360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4325" y="1793100"/>
            <a:ext cx="26274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Director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Marketing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Character Designer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Graphic Designer</a:t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798600" y="1796925"/>
            <a:ext cx="3364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2"/>
                </a:solidFill>
              </a:rPr>
              <a:t>Daniel Lalanza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2"/>
                </a:solidFill>
              </a:rPr>
              <a:t>Daniel Lazar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2"/>
                </a:solidFill>
              </a:rPr>
              <a:t>Jesús Losada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2"/>
                </a:solidFill>
              </a:rPr>
              <a:t>Daniel Ibáñez</a:t>
            </a:r>
            <a:endParaRPr b="1" sz="2000">
              <a:solidFill>
                <a:schemeClr val="dk2"/>
              </a:solidFill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2724275" y="1960925"/>
            <a:ext cx="0" cy="10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358825" y="1049600"/>
            <a:ext cx="1656000" cy="861900"/>
          </a:xfrm>
          <a:prstGeom prst="rect">
            <a:avLst/>
          </a:prstGeom>
          <a:noFill/>
          <a:ln cap="flat" cmpd="sng" w="28575">
            <a:solidFill>
              <a:srgbClr val="EFF0E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STORY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-28912" y="-501750"/>
            <a:ext cx="9201825" cy="56067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334575" y="2094150"/>
            <a:ext cx="1630200" cy="674100"/>
          </a:xfrm>
          <a:prstGeom prst="roundRect">
            <a:avLst>
              <a:gd fmla="val 16667" name="adj"/>
            </a:avLst>
          </a:prstGeom>
          <a:solidFill>
            <a:srgbClr val="EFF0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</a:rPr>
              <a:t>THE </a:t>
            </a:r>
            <a:r>
              <a:rPr b="1" i="1" lang="es">
                <a:solidFill>
                  <a:srgbClr val="00FF00"/>
                </a:solidFill>
              </a:rPr>
              <a:t>HEALER</a:t>
            </a:r>
            <a:endParaRPr b="1" i="1">
              <a:solidFill>
                <a:srgbClr val="00FF00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085738" y="3452450"/>
            <a:ext cx="2179800" cy="1235100"/>
          </a:xfrm>
          <a:prstGeom prst="roundRect">
            <a:avLst>
              <a:gd fmla="val 16667" name="adj"/>
            </a:avLst>
          </a:prstGeom>
          <a:solidFill>
            <a:srgbClr val="EFF0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b="1" lang="es"/>
              <a:t>Compassionate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b="1" lang="es"/>
              <a:t>Wise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b="1" lang="es"/>
              <a:t>Supporter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b="1" lang="es"/>
              <a:t>Strengthen ties</a:t>
            </a:r>
            <a:endParaRPr b="1"/>
          </a:p>
        </p:txBody>
      </p:sp>
      <p:sp>
        <p:nvSpPr>
          <p:cNvPr id="72" name="Google Shape;72;p15"/>
          <p:cNvSpPr/>
          <p:nvPr/>
        </p:nvSpPr>
        <p:spPr>
          <a:xfrm>
            <a:off x="1954100" y="2525150"/>
            <a:ext cx="519300" cy="1104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751950" y="3492900"/>
            <a:ext cx="2179800" cy="1235100"/>
          </a:xfrm>
          <a:prstGeom prst="roundRect">
            <a:avLst>
              <a:gd fmla="val 16667" name="adj"/>
            </a:avLst>
          </a:prstGeom>
          <a:solidFill>
            <a:srgbClr val="EFF0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b="1" lang="es"/>
              <a:t>Charismatic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b="1" lang="es"/>
              <a:t>Wise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b="1" lang="es"/>
              <a:t>Supporter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400"/>
              <a:buChar char="●"/>
            </a:pPr>
            <a:r>
              <a:rPr b="1" lang="es"/>
              <a:t>Strengthen ties</a:t>
            </a:r>
            <a:endParaRPr b="1"/>
          </a:p>
        </p:txBody>
      </p:sp>
      <p:sp>
        <p:nvSpPr>
          <p:cNvPr id="74" name="Google Shape;74;p15"/>
          <p:cNvSpPr/>
          <p:nvPr/>
        </p:nvSpPr>
        <p:spPr>
          <a:xfrm>
            <a:off x="6026725" y="2126250"/>
            <a:ext cx="1630200" cy="674100"/>
          </a:xfrm>
          <a:prstGeom prst="roundRect">
            <a:avLst>
              <a:gd fmla="val 16667" name="adj"/>
            </a:avLst>
          </a:prstGeom>
          <a:solidFill>
            <a:srgbClr val="EFF0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0000"/>
                </a:solidFill>
              </a:rPr>
              <a:t>THE </a:t>
            </a:r>
            <a:r>
              <a:rPr b="1" i="1" lang="es">
                <a:solidFill>
                  <a:srgbClr val="660000"/>
                </a:solidFill>
              </a:rPr>
              <a:t>REBEL</a:t>
            </a:r>
            <a:endParaRPr b="1" i="1">
              <a:solidFill>
                <a:srgbClr val="660000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582200" y="2569850"/>
            <a:ext cx="519300" cy="1104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675" y="170800"/>
            <a:ext cx="2179924" cy="217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45262" l="0" r="0" t="44764"/>
          <a:stretch/>
        </p:blipFill>
        <p:spPr>
          <a:xfrm rot="-5400000">
            <a:off x="2121437" y="2176163"/>
            <a:ext cx="4876800" cy="48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602">
            <a:off x="2656075" y="1910851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1875" y="170800"/>
            <a:ext cx="2179924" cy="217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393828">
            <a:off x="7328233" y="2113679"/>
            <a:ext cx="965158" cy="82487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3026100" y="381000"/>
            <a:ext cx="37593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CHARACTERS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026100" y="415700"/>
            <a:ext cx="33549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CHARACTERS</a:t>
            </a:r>
            <a:endParaRPr sz="44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-12" y="-518625"/>
            <a:ext cx="9201825" cy="56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675" y="170800"/>
            <a:ext cx="2179924" cy="217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875" y="170800"/>
            <a:ext cx="2179924" cy="21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5751950" y="3492900"/>
            <a:ext cx="2179800" cy="1235100"/>
          </a:xfrm>
          <a:prstGeom prst="roundRect">
            <a:avLst>
              <a:gd fmla="val 16667" name="adj"/>
            </a:avLst>
          </a:prstGeom>
          <a:solidFill>
            <a:srgbClr val="EFF0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●"/>
            </a:pPr>
            <a:r>
              <a:rPr b="1" lang="es">
                <a:solidFill>
                  <a:schemeClr val="dk1"/>
                </a:solidFill>
              </a:rPr>
              <a:t>Logical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●"/>
            </a:pPr>
            <a:r>
              <a:rPr b="1" lang="es">
                <a:solidFill>
                  <a:schemeClr val="dk1"/>
                </a:solidFill>
              </a:rPr>
              <a:t>Inventive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●"/>
            </a:pPr>
            <a:r>
              <a:rPr b="1" lang="es">
                <a:solidFill>
                  <a:schemeClr val="dk1"/>
                </a:solidFill>
              </a:rPr>
              <a:t>Eco-Friendly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●"/>
            </a:pPr>
            <a:r>
              <a:rPr b="1" lang="es">
                <a:solidFill>
                  <a:schemeClr val="dk1"/>
                </a:solidFill>
              </a:rPr>
              <a:t>Intelligent</a:t>
            </a:r>
            <a:endParaRPr b="1"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45262" l="0" r="0" t="44764"/>
          <a:stretch/>
        </p:blipFill>
        <p:spPr>
          <a:xfrm rot="-5400000">
            <a:off x="2121437" y="2176163"/>
            <a:ext cx="4876800" cy="4863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6026725" y="2126250"/>
            <a:ext cx="1630200" cy="674100"/>
          </a:xfrm>
          <a:prstGeom prst="roundRect">
            <a:avLst>
              <a:gd fmla="val 16667" name="adj"/>
            </a:avLst>
          </a:prstGeom>
          <a:solidFill>
            <a:srgbClr val="EFF0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900FF"/>
                </a:solidFill>
              </a:rPr>
              <a:t>THE </a:t>
            </a:r>
            <a:r>
              <a:rPr b="1" i="1" lang="es">
                <a:solidFill>
                  <a:srgbClr val="9900FF"/>
                </a:solidFill>
              </a:rPr>
              <a:t>SCIENTIST</a:t>
            </a:r>
            <a:endParaRPr b="1" i="1">
              <a:solidFill>
                <a:srgbClr val="9900FF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4075" y="152400"/>
            <a:ext cx="2179924" cy="21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6582200" y="2569850"/>
            <a:ext cx="519300" cy="1104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391475" y="2126250"/>
            <a:ext cx="1630200" cy="674100"/>
          </a:xfrm>
          <a:prstGeom prst="roundRect">
            <a:avLst>
              <a:gd fmla="val 16667" name="adj"/>
            </a:avLst>
          </a:prstGeom>
          <a:solidFill>
            <a:srgbClr val="EFF0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THE </a:t>
            </a:r>
            <a:r>
              <a:rPr b="1" i="1" lang="es">
                <a:solidFill>
                  <a:srgbClr val="0000FF"/>
                </a:solidFill>
              </a:rPr>
              <a:t>LEADER</a:t>
            </a:r>
            <a:endParaRPr b="1" i="1">
              <a:solidFill>
                <a:srgbClr val="0000FF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1116663" y="3420325"/>
            <a:ext cx="2179800" cy="1235100"/>
          </a:xfrm>
          <a:prstGeom prst="roundRect">
            <a:avLst>
              <a:gd fmla="val 16667" name="adj"/>
            </a:avLst>
          </a:prstGeom>
          <a:solidFill>
            <a:srgbClr val="EFF0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b="1" lang="es"/>
              <a:t>Resilient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b="1" lang="es"/>
              <a:t>Empathetic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b="1" lang="es"/>
              <a:t>Decision-Maker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b="1" lang="es"/>
              <a:t>Guide</a:t>
            </a:r>
            <a:endParaRPr b="1"/>
          </a:p>
        </p:txBody>
      </p:sp>
      <p:sp>
        <p:nvSpPr>
          <p:cNvPr id="97" name="Google Shape;97;p16"/>
          <p:cNvSpPr/>
          <p:nvPr/>
        </p:nvSpPr>
        <p:spPr>
          <a:xfrm>
            <a:off x="1946925" y="2571750"/>
            <a:ext cx="519300" cy="1080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02812">
            <a:off x="7456138" y="1734726"/>
            <a:ext cx="1005326" cy="10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4650" y="152400"/>
            <a:ext cx="2179924" cy="217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79483">
            <a:off x="2938192" y="1652444"/>
            <a:ext cx="1027484" cy="102748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3141900" y="301150"/>
            <a:ext cx="375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CHRAACTERS</a:t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141900" y="330975"/>
            <a:ext cx="37593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CHARACTERS</a:t>
            </a:r>
            <a:endParaRPr sz="44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 amt="70000"/>
          </a:blip>
          <a:srcRect b="29116" l="1278" r="1141" t="797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4470">
            <a:off x="6977029" y="2588992"/>
            <a:ext cx="2049023" cy="196217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36485">
            <a:off x="3101131" y="2545919"/>
            <a:ext cx="2038221" cy="195191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27864">
            <a:off x="4962966" y="2491941"/>
            <a:ext cx="2167450" cy="21674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6250" y="243800"/>
            <a:ext cx="2597724" cy="2121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7"/>
          <p:cNvCxnSpPr/>
          <p:nvPr/>
        </p:nvCxnSpPr>
        <p:spPr>
          <a:xfrm>
            <a:off x="6593200" y="3350650"/>
            <a:ext cx="4869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7"/>
          <p:cNvSpPr txBox="1"/>
          <p:nvPr/>
        </p:nvSpPr>
        <p:spPr>
          <a:xfrm>
            <a:off x="2659400" y="325525"/>
            <a:ext cx="29217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GRAPHIC</a:t>
            </a:r>
            <a:endParaRPr sz="27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782025" y="643025"/>
            <a:ext cx="37593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DESIGN</a:t>
            </a:r>
            <a:endParaRPr sz="44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 amt="51000"/>
          </a:blip>
          <a:srcRect b="29041" l="5102" r="2960" t="1270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>
            <a:off x="324250" y="295250"/>
            <a:ext cx="3661500" cy="1940700"/>
          </a:xfrm>
          <a:prstGeom prst="rect">
            <a:avLst/>
          </a:prstGeom>
          <a:solidFill>
            <a:srgbClr val="EF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2279200" y="1755250"/>
            <a:ext cx="43926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New features</a:t>
            </a:r>
            <a:endParaRPr sz="3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COMING SOON</a:t>
            </a:r>
            <a:endParaRPr sz="3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